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6" r:id="rId4"/>
    <p:sldId id="267" r:id="rId5"/>
    <p:sldId id="269" r:id="rId6"/>
    <p:sldId id="270" r:id="rId7"/>
    <p:sldId id="271" r:id="rId8"/>
    <p:sldId id="277" r:id="rId9"/>
    <p:sldId id="275" r:id="rId10"/>
    <p:sldId id="281" r:id="rId11"/>
    <p:sldId id="280" r:id="rId12"/>
    <p:sldId id="279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4" d="100"/>
          <a:sy n="54" d="100"/>
        </p:scale>
        <p:origin x="89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DD5AB-584B-486E-9117-C9D314800E78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DF347-52A9-4829-8862-8F603A2F90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25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DF347-52A9-4829-8862-8F603A2F902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08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01286" y="1673009"/>
            <a:ext cx="5250343" cy="7347808"/>
          </a:xfrm>
          <a:custGeom>
            <a:avLst/>
            <a:gdLst/>
            <a:ahLst/>
            <a:cxnLst/>
            <a:rect l="l" t="t" r="r" b="b"/>
            <a:pathLst>
              <a:path w="5250343" h="7347808">
                <a:moveTo>
                  <a:pt x="0" y="0"/>
                </a:moveTo>
                <a:lnTo>
                  <a:pt x="5250342" y="0"/>
                </a:lnTo>
                <a:lnTo>
                  <a:pt x="5250342" y="7347808"/>
                </a:lnTo>
                <a:lnTo>
                  <a:pt x="0" y="73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7549" y="1345309"/>
            <a:ext cx="10658024" cy="8003207"/>
          </a:xfrm>
          <a:custGeom>
            <a:avLst/>
            <a:gdLst/>
            <a:ahLst/>
            <a:cxnLst/>
            <a:rect l="l" t="t" r="r" b="b"/>
            <a:pathLst>
              <a:path w="10658024" h="8003207">
                <a:moveTo>
                  <a:pt x="0" y="0"/>
                </a:moveTo>
                <a:lnTo>
                  <a:pt x="10658024" y="0"/>
                </a:lnTo>
                <a:lnTo>
                  <a:pt x="10658024" y="8003207"/>
                </a:lnTo>
                <a:lnTo>
                  <a:pt x="0" y="800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78860" y="9611392"/>
            <a:ext cx="1058601" cy="25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7460" y="3182128"/>
            <a:ext cx="6665271" cy="107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873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LAPTOP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7460" y="4212526"/>
            <a:ext cx="10658024" cy="1083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DATASET 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99812" y="2400299"/>
            <a:ext cx="4692788" cy="5791201"/>
            <a:chOff x="0" y="0"/>
            <a:chExt cx="718122" cy="8969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8122" cy="896958"/>
            </a:xfrm>
            <a:custGeom>
              <a:avLst/>
              <a:gdLst/>
              <a:ahLst/>
              <a:cxnLst/>
              <a:rect l="l" t="t" r="r" b="b"/>
              <a:pathLst>
                <a:path w="718122" h="896958">
                  <a:moveTo>
                    <a:pt x="0" y="0"/>
                  </a:moveTo>
                  <a:lnTo>
                    <a:pt x="718122" y="0"/>
                  </a:lnTo>
                  <a:lnTo>
                    <a:pt x="718122" y="896958"/>
                  </a:lnTo>
                  <a:lnTo>
                    <a:pt x="0" y="896958"/>
                  </a:lnTo>
                  <a:close/>
                </a:path>
              </a:pathLst>
            </a:custGeom>
            <a:blipFill>
              <a:blip r:embed="rId7"/>
              <a:stretch>
                <a:fillRect l="-43648" r="-43648"/>
              </a:stretch>
            </a:blip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EC9D41-8076-4470-BAD1-E25DC5DC873D}"/>
              </a:ext>
            </a:extLst>
          </p:cNvPr>
          <p:cNvSpPr txBox="1"/>
          <p:nvPr/>
        </p:nvSpPr>
        <p:spPr>
          <a:xfrm>
            <a:off x="3276600" y="6667500"/>
            <a:ext cx="7848600" cy="246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Student:               MOVIRAJ 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Course &amp; Batch: [DA-DS], [MAY-RP36]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Date:                   21-07-2025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20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A743BB-9C90-4821-8578-6008F79456A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2C77A441-D16E-4E95-9FED-78C288B34BFE}"/>
              </a:ext>
            </a:extLst>
          </p:cNvPr>
          <p:cNvSpPr/>
          <p:nvPr/>
        </p:nvSpPr>
        <p:spPr>
          <a:xfrm>
            <a:off x="5105400" y="495300"/>
            <a:ext cx="7315200" cy="2133600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DAFFD311-59CD-457A-8BA1-41F3FB5DB1C2}"/>
              </a:ext>
            </a:extLst>
          </p:cNvPr>
          <p:cNvSpPr/>
          <p:nvPr/>
        </p:nvSpPr>
        <p:spPr>
          <a:xfrm>
            <a:off x="5638800" y="102870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chemeClr val="bg1"/>
                </a:solidFill>
                <a:latin typeface="Times New Roman" panose="02020603050405020304" pitchFamily="18" charset="0"/>
                <a:ea typeface="思源黑体-思源黑体-Medium" pitchFamily="34" charset="-122"/>
                <a:cs typeface="Times New Roman" panose="02020603050405020304" pitchFamily="18" charset="0"/>
              </a:rPr>
              <a:t>FUTURE ENGINEERING</a:t>
            </a:r>
            <a:endParaRPr lang="en-US" sz="464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40830-6D53-43FF-957D-9B779B052191}"/>
              </a:ext>
            </a:extLst>
          </p:cNvPr>
          <p:cNvSpPr txBox="1"/>
          <p:nvPr/>
        </p:nvSpPr>
        <p:spPr>
          <a:xfrm>
            <a:off x="2077011" y="2994379"/>
            <a:ext cx="15163800" cy="367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⿡ Extract CPU brand and generation to better group laptops by performance level.</a:t>
            </a:r>
          </a:p>
          <a:p>
            <a:pPr lvl="1">
              <a:lnSpc>
                <a:spcPct val="20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⿢ Flag SSD vs HDD to highlight impact of fast storage on price.</a:t>
            </a:r>
          </a:p>
          <a:p>
            <a:pPr lvl="1">
              <a:lnSpc>
                <a:spcPct val="20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⿣ Categorize weight (light vs heavy) to separate </a:t>
            </a:r>
            <a:r>
              <a:rPr lang="en-I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ultrabooks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gaming laptops.</a:t>
            </a:r>
          </a:p>
          <a:p>
            <a:pPr lvl="1">
              <a:lnSpc>
                <a:spcPct val="20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⿤ Group brands by reputation (premium vs standard) to see how brand image affects pricing.</a:t>
            </a:r>
          </a:p>
          <a:p>
            <a:pPr lvl="1">
              <a:lnSpc>
                <a:spcPct val="200000"/>
              </a:lnSpc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⿥ Create new features like screen resolution quality (e.g., Full HD, 4K) for deeper price trend insights.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BCA77B9A-E96E-4303-8300-DBFADAAFB314}"/>
              </a:ext>
            </a:extLst>
          </p:cNvPr>
          <p:cNvSpPr/>
          <p:nvPr/>
        </p:nvSpPr>
        <p:spPr>
          <a:xfrm>
            <a:off x="5867400" y="7384385"/>
            <a:ext cx="653897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12172FD8-AA83-47AE-B644-02321B034F90}"/>
              </a:ext>
            </a:extLst>
          </p:cNvPr>
          <p:cNvGrpSpPr>
            <a:grpSpLocks noChangeAspect="1"/>
          </p:cNvGrpSpPr>
          <p:nvPr/>
        </p:nvGrpSpPr>
        <p:grpSpPr>
          <a:xfrm>
            <a:off x="8075866" y="7107801"/>
            <a:ext cx="2607699" cy="2607699"/>
            <a:chOff x="0" y="0"/>
            <a:chExt cx="14840029" cy="14840029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1F99780C-A4B9-416A-A1CD-1F32560B1A7A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C76B9269-578C-4328-BD94-2547997D3BD6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34DEFF32-7D81-45A3-8DD6-49FADF01490D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E4C699F0-211D-4375-BBD6-EBCBB7C47C21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179002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687BB2-94D3-4D12-832D-D7D53854780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8DCAE07F-EB50-4FDF-B80D-8F91ABB3F707}"/>
              </a:ext>
            </a:extLst>
          </p:cNvPr>
          <p:cNvSpPr/>
          <p:nvPr/>
        </p:nvSpPr>
        <p:spPr>
          <a:xfrm>
            <a:off x="6019800" y="194214"/>
            <a:ext cx="6705600" cy="1975446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CB4F-490A-4D66-9D91-8F44D9118A5C}"/>
              </a:ext>
            </a:extLst>
          </p:cNvPr>
          <p:cNvSpPr txBox="1"/>
          <p:nvPr/>
        </p:nvSpPr>
        <p:spPr>
          <a:xfrm>
            <a:off x="8153400" y="7239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E354A-7DF3-408F-B662-EF67662D113E}"/>
              </a:ext>
            </a:extLst>
          </p:cNvPr>
          <p:cNvSpPr txBox="1"/>
          <p:nvPr/>
        </p:nvSpPr>
        <p:spPr>
          <a:xfrm>
            <a:off x="1676400" y="2893560"/>
            <a:ext cx="10668000" cy="5293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and CPU brand are top price influencers.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Ultrabooks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Gaming laptops are costlier.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reputation significantly impacts pricing.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and Screen size are moderately correlated.</a:t>
            </a:r>
          </a:p>
          <a:p>
            <a:pPr marL="514350" indent="-5143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i7 and dedicated GPUs increase price significantly.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63413F44-861C-4532-A3E1-25324D0408E1}"/>
              </a:ext>
            </a:extLst>
          </p:cNvPr>
          <p:cNvSpPr/>
          <p:nvPr/>
        </p:nvSpPr>
        <p:spPr>
          <a:xfrm>
            <a:off x="11601785" y="2324100"/>
            <a:ext cx="5238415" cy="7331115"/>
          </a:xfrm>
          <a:custGeom>
            <a:avLst/>
            <a:gdLst/>
            <a:ahLst/>
            <a:cxnLst/>
            <a:rect l="l" t="t" r="r" b="b"/>
            <a:pathLst>
              <a:path w="5238415" h="7331115">
                <a:moveTo>
                  <a:pt x="0" y="0"/>
                </a:moveTo>
                <a:lnTo>
                  <a:pt x="5238415" y="0"/>
                </a:lnTo>
                <a:lnTo>
                  <a:pt x="5238415" y="7331115"/>
                </a:lnTo>
                <a:lnTo>
                  <a:pt x="0" y="7331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E51C6DFD-0BA7-4A6E-BD07-BA857BECE424}"/>
              </a:ext>
            </a:extLst>
          </p:cNvPr>
          <p:cNvGrpSpPr/>
          <p:nvPr/>
        </p:nvGrpSpPr>
        <p:grpSpPr>
          <a:xfrm>
            <a:off x="12012291" y="3535739"/>
            <a:ext cx="4793538" cy="4793538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58B7057-964E-4B75-9A25-9A2A47C6A2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24976" r="-24976"/>
              </a:stretch>
            </a:blipFill>
          </p:spPr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CD7E5F9A-3C60-4BEA-B22D-D1BB767C9D96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425600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B7EF6C-BBAB-471A-BA4A-35192134D0B6}"/>
              </a:ext>
            </a:extLst>
          </p:cNvPr>
          <p:cNvSpPr/>
          <p:nvPr/>
        </p:nvSpPr>
        <p:spPr>
          <a:xfrm>
            <a:off x="-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89327-C178-4AB8-BA29-F7BCB8BFB211}"/>
              </a:ext>
            </a:extLst>
          </p:cNvPr>
          <p:cNvSpPr txBox="1"/>
          <p:nvPr/>
        </p:nvSpPr>
        <p:spPr>
          <a:xfrm>
            <a:off x="3856136" y="1077053"/>
            <a:ext cx="11231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Recommendations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7B5D231-5A00-4D8E-AA1E-4E15C03EC208}"/>
              </a:ext>
            </a:extLst>
          </p:cNvPr>
          <p:cNvSpPr txBox="1"/>
          <p:nvPr/>
        </p:nvSpPr>
        <p:spPr>
          <a:xfrm>
            <a:off x="2133600" y="3342118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Key Findings: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RAM and processor type significantly impact price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Some brands offer better value-for-money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88BC8B94-8B6C-4E52-BD25-0309B87860EE}"/>
              </a:ext>
            </a:extLst>
          </p:cNvPr>
          <p:cNvSpPr/>
          <p:nvPr/>
        </p:nvSpPr>
        <p:spPr>
          <a:xfrm>
            <a:off x="3200400" y="583212"/>
            <a:ext cx="1188720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29497D6-78FF-4B8E-9118-670BB1F11175}"/>
              </a:ext>
            </a:extLst>
          </p:cNvPr>
          <p:cNvSpPr txBox="1"/>
          <p:nvPr/>
        </p:nvSpPr>
        <p:spPr>
          <a:xfrm>
            <a:off x="10363200" y="3479744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Recommendations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Focus on mid-range laptops for cost efficiency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Further analysis on GPU and gaming performance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CD4A0D4-DD3C-43AC-A694-DD25464BB230}"/>
              </a:ext>
            </a:extLst>
          </p:cNvPr>
          <p:cNvSpPr txBox="1"/>
          <p:nvPr/>
        </p:nvSpPr>
        <p:spPr>
          <a:xfrm>
            <a:off x="7467600" y="6619624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Future Work: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Include customer reviews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Use ML models for price prediction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646FB11-2E5B-4BB0-AA52-CA7309FBF88E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12</a:t>
            </a:r>
          </a:p>
        </p:txBody>
      </p:sp>
    </p:spTree>
    <p:extLst>
      <p:ext uri="{BB962C8B-B14F-4D97-AF65-F5344CB8AC3E}">
        <p14:creationId xmlns:p14="http://schemas.microsoft.com/office/powerpoint/2010/main" val="183148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6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29EA580-5736-4ED3-BB27-CB85DC3395CB}"/>
              </a:ext>
            </a:extLst>
          </p:cNvPr>
          <p:cNvGrpSpPr>
            <a:grpSpLocks noChangeAspect="1"/>
          </p:cNvGrpSpPr>
          <p:nvPr/>
        </p:nvGrpSpPr>
        <p:grpSpPr>
          <a:xfrm>
            <a:off x="262400" y="1155128"/>
            <a:ext cx="7600309" cy="7600309"/>
            <a:chOff x="0" y="0"/>
            <a:chExt cx="14840029" cy="1484002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7271B5B-D067-4E6B-B506-DF13CC09DE7A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D3BB5A4-F002-4B38-BB7C-F51A97FCB7AC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8D26CE5-726F-4961-A615-BE047E961855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605030" y="3286418"/>
            <a:ext cx="13277429" cy="4417763"/>
          </a:xfrm>
          <a:custGeom>
            <a:avLst/>
            <a:gdLst/>
            <a:ahLst/>
            <a:cxnLst/>
            <a:rect l="l" t="t" r="r" b="b"/>
            <a:pathLst>
              <a:path w="13277429" h="4417763">
                <a:moveTo>
                  <a:pt x="0" y="0"/>
                </a:moveTo>
                <a:lnTo>
                  <a:pt x="13277429" y="0"/>
                </a:lnTo>
                <a:lnTo>
                  <a:pt x="13277429" y="4417762"/>
                </a:lnTo>
                <a:lnTo>
                  <a:pt x="0" y="441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04541" y="4227242"/>
            <a:ext cx="8678407" cy="145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4"/>
              </a:lnSpc>
            </a:pPr>
            <a:r>
              <a:rPr lang="en-US" sz="894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89003" y="5781859"/>
            <a:ext cx="10163705" cy="2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86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for exploring laptop dataset analysis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C224F52-AE9B-4A0C-92DF-88567648F3B4}"/>
              </a:ext>
            </a:extLst>
          </p:cNvPr>
          <p:cNvSpPr txBox="1"/>
          <p:nvPr/>
        </p:nvSpPr>
        <p:spPr>
          <a:xfrm>
            <a:off x="2078860" y="9611392"/>
            <a:ext cx="1058601" cy="25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B9A47E-5475-4024-A76A-7D4A3580ED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C098AB8-289D-4AD1-B794-C918D15BE907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D36FC-7D61-4AF4-A8AD-F2D243AF34F4}"/>
              </a:ext>
            </a:extLst>
          </p:cNvPr>
          <p:cNvSpPr txBox="1"/>
          <p:nvPr/>
        </p:nvSpPr>
        <p:spPr>
          <a:xfrm>
            <a:off x="1798737" y="1584885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0CF2-631C-4E81-9708-B8E6E7E531B8}"/>
              </a:ext>
            </a:extLst>
          </p:cNvPr>
          <p:cNvSpPr txBox="1"/>
          <p:nvPr/>
        </p:nvSpPr>
        <p:spPr>
          <a:xfrm>
            <a:off x="2202067" y="3875103"/>
            <a:ext cx="7703933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focuses on analyzing laptop data to  understand key patterns and trends.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3DEF7-7243-4894-9CB8-06F362BCB018}"/>
              </a:ext>
            </a:extLst>
          </p:cNvPr>
          <p:cNvGrpSpPr/>
          <p:nvPr/>
        </p:nvGrpSpPr>
        <p:grpSpPr>
          <a:xfrm>
            <a:off x="10376197" y="1638300"/>
            <a:ext cx="6131526" cy="7134866"/>
            <a:chOff x="0" y="0"/>
            <a:chExt cx="698500" cy="8128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17C758D-8893-4DE6-ADED-5A411651BB3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37272" r="-37272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ECC61DA1-F920-449E-9D1F-4D2F6DE6D8B2}"/>
              </a:ext>
            </a:extLst>
          </p:cNvPr>
          <p:cNvGrpSpPr/>
          <p:nvPr/>
        </p:nvGrpSpPr>
        <p:grpSpPr>
          <a:xfrm>
            <a:off x="9807780" y="2486482"/>
            <a:ext cx="1611823" cy="1875576"/>
            <a:chOff x="0" y="0"/>
            <a:chExt cx="698500" cy="8128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8CBAC72-38A1-4E40-AC31-18352A32243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51A73F53-5130-4AC1-A785-84DDF766FBC6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3384795-B4AD-4C5E-8D68-2635FC866556}"/>
              </a:ext>
            </a:extLst>
          </p:cNvPr>
          <p:cNvGrpSpPr/>
          <p:nvPr/>
        </p:nvGrpSpPr>
        <p:grpSpPr>
          <a:xfrm>
            <a:off x="15647477" y="6151510"/>
            <a:ext cx="1611823" cy="1875576"/>
            <a:chOff x="0" y="0"/>
            <a:chExt cx="698500" cy="812800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2262252-9B3C-4C64-840A-F0A4303B1D2C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8AFF">
                    <a:alpha val="61000"/>
                  </a:srgbClr>
                </a:gs>
                <a:gs pos="100000">
                  <a:srgbClr val="1714AF">
                    <a:alpha val="61000"/>
                  </a:srgbClr>
                </a:gs>
              </a:gsLst>
              <a:lin ang="0"/>
            </a:gradFill>
          </p:spPr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76BC9DA3-A2A7-4837-A192-546B98CF806F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EBB2CF-B422-4D92-B25F-2E81900829F7}"/>
              </a:ext>
            </a:extLst>
          </p:cNvPr>
          <p:cNvSpPr txBox="1"/>
          <p:nvPr/>
        </p:nvSpPr>
        <p:spPr>
          <a:xfrm>
            <a:off x="1828800" y="5423237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59BB3964-AFF6-4288-B85E-B2CCE5199723}"/>
              </a:ext>
            </a:extLst>
          </p:cNvPr>
          <p:cNvSpPr/>
          <p:nvPr/>
        </p:nvSpPr>
        <p:spPr>
          <a:xfrm>
            <a:off x="533400" y="1104900"/>
            <a:ext cx="653897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02459-4327-4CF6-8CAC-C9BA5578C368}"/>
              </a:ext>
            </a:extLst>
          </p:cNvPr>
          <p:cNvSpPr txBox="1"/>
          <p:nvPr/>
        </p:nvSpPr>
        <p:spPr>
          <a:xfrm>
            <a:off x="2278267" y="6994838"/>
            <a:ext cx="7703933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gain insights from the dataset and perform a comprehensive data analysis process including cleaning, visualization, and statistical evaluation.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1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2E03DD-4AF8-4222-8D44-2099D6908C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E0632AE-F368-4DC5-896D-81DA25FA30F7}"/>
              </a:ext>
            </a:extLst>
          </p:cNvPr>
          <p:cNvSpPr txBox="1"/>
          <p:nvPr/>
        </p:nvSpPr>
        <p:spPr>
          <a:xfrm>
            <a:off x="2078860" y="958853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16845-E1A2-4547-ACF1-A1819DBBF95F}"/>
              </a:ext>
            </a:extLst>
          </p:cNvPr>
          <p:cNvSpPr txBox="1"/>
          <p:nvPr/>
        </p:nvSpPr>
        <p:spPr>
          <a:xfrm>
            <a:off x="1798736" y="156202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89CF1B6-3136-41F4-873C-E688F664D876}"/>
              </a:ext>
            </a:extLst>
          </p:cNvPr>
          <p:cNvSpPr txBox="1"/>
          <p:nvPr/>
        </p:nvSpPr>
        <p:spPr>
          <a:xfrm>
            <a:off x="9906000" y="4533900"/>
            <a:ext cx="9774608" cy="2294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Dataset: Laptop dataset.</a:t>
            </a:r>
          </a:p>
          <a:p>
            <a:pPr algn="l">
              <a:lnSpc>
                <a:spcPct val="3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Source: Provided for academic purposes.</a:t>
            </a:r>
          </a:p>
          <a:p>
            <a:pPr algn="l">
              <a:lnSpc>
                <a:spcPct val="3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Key Attributes: Brand, Processor, RAM, Storage, GPU, Price, etc.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B6E4297E-0729-4ED9-A877-B01CBFCFE8FC}"/>
              </a:ext>
            </a:extLst>
          </p:cNvPr>
          <p:cNvSpPr/>
          <p:nvPr/>
        </p:nvSpPr>
        <p:spPr>
          <a:xfrm>
            <a:off x="1092891" y="982009"/>
            <a:ext cx="860831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74866675-0D2C-474A-82AF-DFD5D6F52A8B}"/>
              </a:ext>
            </a:extLst>
          </p:cNvPr>
          <p:cNvGrpSpPr/>
          <p:nvPr/>
        </p:nvGrpSpPr>
        <p:grpSpPr>
          <a:xfrm>
            <a:off x="2779554" y="3322367"/>
            <a:ext cx="5297646" cy="6164533"/>
            <a:chOff x="0" y="0"/>
            <a:chExt cx="698500" cy="812800"/>
          </a:xfrm>
        </p:grpSpPr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2C801BC-6AD7-45CB-8156-AE4A5AD51156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37327" r="-37327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id="9" name="Group 17">
            <a:extLst>
              <a:ext uri="{FF2B5EF4-FFF2-40B4-BE49-F238E27FC236}">
                <a16:creationId xmlns:a16="http://schemas.microsoft.com/office/drawing/2014/main" id="{87DB492C-FB39-45DB-B4CF-E3747CD5FF95}"/>
              </a:ext>
            </a:extLst>
          </p:cNvPr>
          <p:cNvGrpSpPr/>
          <p:nvPr/>
        </p:nvGrpSpPr>
        <p:grpSpPr>
          <a:xfrm>
            <a:off x="1625856" y="4863013"/>
            <a:ext cx="2336544" cy="2718887"/>
            <a:chOff x="0" y="0"/>
            <a:chExt cx="698500" cy="812800"/>
          </a:xfrm>
        </p:grpSpPr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98414E10-E5D0-4616-8981-192C574DEE2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37327" r="-37327"/>
              </a:stretch>
            </a:blipFill>
            <a:ln w="28575" cap="sq">
              <a:gradFill>
                <a:gsLst>
                  <a:gs pos="0">
                    <a:srgbClr val="FFF5E9">
                      <a:alpha val="100000"/>
                    </a:srgbClr>
                  </a:gs>
                  <a:gs pos="50000">
                    <a:srgbClr val="E7E8E4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205749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AF1868-4FB2-4FB0-A8F6-CD3F5657AE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r="-185"/>
            </a:stretch>
          </a:blipFill>
        </p:spPr>
        <p:txBody>
          <a:bodyPr/>
          <a:lstStyle/>
          <a:p>
            <a:pPr algn="l">
              <a:lnSpc>
                <a:spcPct val="250000"/>
              </a:lnSpc>
            </a:pP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5AF437AC-1B64-4470-8ECA-ECF96A1696B2}"/>
              </a:ext>
            </a:extLst>
          </p:cNvPr>
          <p:cNvSpPr/>
          <p:nvPr/>
        </p:nvSpPr>
        <p:spPr>
          <a:xfrm>
            <a:off x="6781800" y="5074885"/>
            <a:ext cx="4343400" cy="1440215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954D3BB-EE72-4F03-8671-FC8C7494EDC5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FC47D-4DB8-4698-B410-3AB0B6B77779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78A6944-856C-45EA-B576-31DA4D7A3656}"/>
              </a:ext>
            </a:extLst>
          </p:cNvPr>
          <p:cNvSpPr txBox="1"/>
          <p:nvPr/>
        </p:nvSpPr>
        <p:spPr>
          <a:xfrm>
            <a:off x="2667000" y="3619500"/>
            <a:ext cx="9774608" cy="11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Purpose: 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	Improve data quality and ensure accurate analysis.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4A352-56F5-440F-9F66-BD7CA8CA2441}"/>
              </a:ext>
            </a:extLst>
          </p:cNvPr>
          <p:cNvSpPr txBox="1"/>
          <p:nvPr/>
        </p:nvSpPr>
        <p:spPr>
          <a:xfrm>
            <a:off x="8298067" y="5173857"/>
            <a:ext cx="7703933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087A4179-C151-42C0-BC94-86BC4D138CA8}"/>
              </a:ext>
            </a:extLst>
          </p:cNvPr>
          <p:cNvSpPr/>
          <p:nvPr/>
        </p:nvSpPr>
        <p:spPr>
          <a:xfrm>
            <a:off x="762000" y="1125720"/>
            <a:ext cx="653897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86CD55D-48BB-40E6-9476-C0E004AEA3C6}"/>
              </a:ext>
            </a:extLst>
          </p:cNvPr>
          <p:cNvSpPr txBox="1"/>
          <p:nvPr/>
        </p:nvSpPr>
        <p:spPr>
          <a:xfrm>
            <a:off x="12780592" y="7353300"/>
            <a:ext cx="4897808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Fixing Inconsistent/Invalid Data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6F2C54D-1BC3-4297-BD95-17C7A4576F7C}"/>
              </a:ext>
            </a:extLst>
          </p:cNvPr>
          <p:cNvSpPr txBox="1"/>
          <p:nvPr/>
        </p:nvSpPr>
        <p:spPr>
          <a:xfrm>
            <a:off x="8001000" y="7364954"/>
            <a:ext cx="4343400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Handling Outliers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6339FCA-963C-4A80-94AA-5CD13AB71841}"/>
              </a:ext>
            </a:extLst>
          </p:cNvPr>
          <p:cNvSpPr txBox="1"/>
          <p:nvPr/>
        </p:nvSpPr>
        <p:spPr>
          <a:xfrm>
            <a:off x="2417391" y="7364954"/>
            <a:ext cx="3297609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Handling Missing Values</a:t>
            </a: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BDD5BDA4-D533-408F-A8CB-D496C2359F07}"/>
              </a:ext>
            </a:extLst>
          </p:cNvPr>
          <p:cNvGrpSpPr>
            <a:grpSpLocks noChangeAspect="1"/>
          </p:cNvGrpSpPr>
          <p:nvPr/>
        </p:nvGrpSpPr>
        <p:grpSpPr>
          <a:xfrm>
            <a:off x="12784445" y="876300"/>
            <a:ext cx="4208155" cy="4208155"/>
            <a:chOff x="0" y="0"/>
            <a:chExt cx="14840029" cy="14840029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803A169-07E4-42DC-8FDD-85A00E70071B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BC2D479-2818-439D-B71B-5730DC334162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3707AED-7618-4ED0-BE87-CACAC05D8963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75760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1">
            <a:extLst>
              <a:ext uri="{FF2B5EF4-FFF2-40B4-BE49-F238E27FC236}">
                <a16:creationId xmlns:a16="http://schemas.microsoft.com/office/drawing/2014/main" id="{96805499-F2BB-4933-A3D2-332906EBBF3F}"/>
              </a:ext>
            </a:extLst>
          </p:cNvPr>
          <p:cNvSpPr/>
          <p:nvPr/>
        </p:nvSpPr>
        <p:spPr>
          <a:xfrm>
            <a:off x="776304" y="1096783"/>
            <a:ext cx="7822282" cy="2154152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CD92B35D-F72C-48D5-900C-8586D85A1D8D}"/>
              </a:ext>
            </a:extLst>
          </p:cNvPr>
          <p:cNvSpPr/>
          <p:nvPr/>
        </p:nvSpPr>
        <p:spPr>
          <a:xfrm>
            <a:off x="0" y="47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" r="-185"/>
            </a:stretch>
          </a:blipFill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0F72456-8CFF-4097-B5D6-75078C6B97A3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F18F7-9FAA-4399-AD39-DB7F6C2BE13A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7C93EFDB-73D4-4F61-A219-B36779918D28}"/>
              </a:ext>
            </a:extLst>
          </p:cNvPr>
          <p:cNvSpPr txBox="1"/>
          <p:nvPr/>
        </p:nvSpPr>
        <p:spPr>
          <a:xfrm>
            <a:off x="1350591" y="5061095"/>
            <a:ext cx="9774608" cy="23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Approach: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Identified missing values using [.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isnull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().sum().]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Used mean imputation for numerical values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Mode imputation or deletion for categorical values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A4D9023-4B4D-45EF-99FD-241AD8CDB75E}"/>
              </a:ext>
            </a:extLst>
          </p:cNvPr>
          <p:cNvSpPr/>
          <p:nvPr/>
        </p:nvSpPr>
        <p:spPr>
          <a:xfrm>
            <a:off x="533400" y="1104900"/>
            <a:ext cx="960120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C3B2997-7ECD-4E0D-B6B1-06DDCD114DE6}"/>
              </a:ext>
            </a:extLst>
          </p:cNvPr>
          <p:cNvSpPr txBox="1"/>
          <p:nvPr/>
        </p:nvSpPr>
        <p:spPr>
          <a:xfrm>
            <a:off x="9144000" y="5067300"/>
            <a:ext cx="9774608" cy="1752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Handle them using: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Drop rows/columns if too many values are missing.</a:t>
            </a: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Fill missing values with mean, median, mode, or forward/backward fill.</a:t>
            </a:r>
          </a:p>
        </p:txBody>
      </p:sp>
    </p:spTree>
    <p:extLst>
      <p:ext uri="{BB962C8B-B14F-4D97-AF65-F5344CB8AC3E}">
        <p14:creationId xmlns:p14="http://schemas.microsoft.com/office/powerpoint/2010/main" val="88618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9747C3-211D-4DDE-918F-0877B306AD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ABC173E-B038-4F2C-9B2F-BF4D62703B57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5644C-9C73-4351-AB74-E01FCDEFB5FA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Handling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5AA134A-1D59-4401-B6B1-A885E906E8C4}"/>
              </a:ext>
            </a:extLst>
          </p:cNvPr>
          <p:cNvSpPr txBox="1"/>
          <p:nvPr/>
        </p:nvSpPr>
        <p:spPr>
          <a:xfrm>
            <a:off x="2362200" y="4287188"/>
            <a:ext cx="5105400" cy="359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Identified using: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Boxplots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Z-score method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Detect outliers using: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Boxplot</a:t>
            </a:r>
          </a:p>
          <a:p>
            <a:pPr marL="342900" indent="-342900" algn="l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IQR (Interquartile Range) method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1196731C-37DA-41C0-A3A5-94967D886845}"/>
              </a:ext>
            </a:extLst>
          </p:cNvPr>
          <p:cNvSpPr/>
          <p:nvPr/>
        </p:nvSpPr>
        <p:spPr>
          <a:xfrm>
            <a:off x="535690" y="1086012"/>
            <a:ext cx="708431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F8E4186-1D3E-4A5A-A4E6-FD94942D7553}"/>
              </a:ext>
            </a:extLst>
          </p:cNvPr>
          <p:cNvSpPr txBox="1"/>
          <p:nvPr/>
        </p:nvSpPr>
        <p:spPr>
          <a:xfrm>
            <a:off x="10244137" y="4690422"/>
            <a:ext cx="5105400" cy="2983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Q1 = df['Price'].quantile(0.25)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Q3 = df['Price'].quantile(0.75)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IQR = Q3 - Q1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df = df[~((df['Price'] &lt; (Q1 - 1.5 * IQR)) | 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     (df['Price'] &gt; (Q3 + 1.5 * IQR)))]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69510F0-7244-44F4-A6EE-9BB7A844A8B1}"/>
              </a:ext>
            </a:extLst>
          </p:cNvPr>
          <p:cNvSpPr txBox="1"/>
          <p:nvPr/>
        </p:nvSpPr>
        <p:spPr>
          <a:xfrm>
            <a:off x="10210800" y="4086941"/>
            <a:ext cx="5105400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u="sng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Remove or cap/floor extreme values.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8CBAC24F-1D7D-4766-B62D-8FB976A2A47F}"/>
              </a:ext>
            </a:extLst>
          </p:cNvPr>
          <p:cNvSpPr/>
          <p:nvPr/>
        </p:nvSpPr>
        <p:spPr>
          <a:xfrm>
            <a:off x="8153400" y="3261706"/>
            <a:ext cx="8763000" cy="55393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76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6A45BD-ED71-4106-AC54-C1ACDB389B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423F3F15-AA87-4B42-8804-0948CFB4272E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92ACC-543B-4F27-802F-CF1EFCA0EB11}"/>
              </a:ext>
            </a:extLst>
          </p:cNvPr>
          <p:cNvSpPr txBox="1"/>
          <p:nvPr/>
        </p:nvSpPr>
        <p:spPr>
          <a:xfrm>
            <a:off x="1798736" y="1584885"/>
            <a:ext cx="932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Invalid Values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AA82020F-526B-4586-92F5-155893B2AB5B}"/>
              </a:ext>
            </a:extLst>
          </p:cNvPr>
          <p:cNvSpPr txBox="1"/>
          <p:nvPr/>
        </p:nvSpPr>
        <p:spPr>
          <a:xfrm>
            <a:off x="2362200" y="3881175"/>
            <a:ext cx="10917608" cy="4319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Checked for negative prices, invalid RAM sizes, etc.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  Standardize inconsistent formatting (e.g., "i5" vs "I5").</a:t>
            </a:r>
          </a:p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Replaced or removed based on logical domain understanding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Remove duplicates:              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df.drop_duplicates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()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Fix data types: e.g., convert strings to integers.</a:t>
            </a:r>
          </a:p>
          <a:p>
            <a:pPr algn="l">
              <a:lnSpc>
                <a:spcPct val="200000"/>
              </a:lnSpc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B62E1EB5-8123-424E-99E6-4D8573C1BB22}"/>
              </a:ext>
            </a:extLst>
          </p:cNvPr>
          <p:cNvSpPr/>
          <p:nvPr/>
        </p:nvSpPr>
        <p:spPr>
          <a:xfrm>
            <a:off x="535690" y="1086012"/>
            <a:ext cx="9065510" cy="2175694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26CA4058-6446-43DF-86C7-B56CFC702D96}"/>
              </a:ext>
            </a:extLst>
          </p:cNvPr>
          <p:cNvSpPr/>
          <p:nvPr/>
        </p:nvSpPr>
        <p:spPr>
          <a:xfrm>
            <a:off x="6248400" y="6134100"/>
            <a:ext cx="3352800" cy="838200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9D136AAE-2F12-4E4E-A6EF-0A8DB73839E4}"/>
              </a:ext>
            </a:extLst>
          </p:cNvPr>
          <p:cNvGrpSpPr>
            <a:grpSpLocks noChangeAspect="1"/>
          </p:cNvGrpSpPr>
          <p:nvPr/>
        </p:nvGrpSpPr>
        <p:grpSpPr>
          <a:xfrm>
            <a:off x="10354958" y="1700877"/>
            <a:ext cx="7247242" cy="7247242"/>
            <a:chOff x="0" y="0"/>
            <a:chExt cx="14840029" cy="14840029"/>
          </a:xfrm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C35C6906-F0C7-4F8D-AF38-5C0DC8807851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C2F6F">
                    <a:alpha val="100000"/>
                  </a:srgbClr>
                </a:gs>
                <a:gs pos="100000">
                  <a:srgbClr val="490F3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8D3C8C70-08EA-4B4D-A041-F164186F1D0C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4B8D5BDE-07FA-4469-A037-384E6DF1B89A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91752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0D6367-B467-4E9A-B8EE-AC1EA378F49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CF241-E1A8-4212-BCEE-C7AF3A43BD2F}"/>
              </a:ext>
            </a:extLst>
          </p:cNvPr>
          <p:cNvSpPr txBox="1"/>
          <p:nvPr/>
        </p:nvSpPr>
        <p:spPr>
          <a:xfrm>
            <a:off x="2057400" y="4256751"/>
            <a:ext cx="1123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DC1D76-E9A9-4412-9B83-DB8104FE1558}"/>
              </a:ext>
            </a:extLst>
          </p:cNvPr>
          <p:cNvSpPr txBox="1"/>
          <p:nvPr/>
        </p:nvSpPr>
        <p:spPr>
          <a:xfrm>
            <a:off x="856437" y="6235358"/>
            <a:ext cx="4972863" cy="2983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Goal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Understand the distribution and basic statistics of individual columns 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Visuals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Histogram, Boxplot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Interpretation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Most laptops fall within a mid-range price bracket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B0D15E39-D26E-402C-90BB-F18BD3453BF4}"/>
              </a:ext>
            </a:extLst>
          </p:cNvPr>
          <p:cNvSpPr/>
          <p:nvPr/>
        </p:nvSpPr>
        <p:spPr>
          <a:xfrm>
            <a:off x="2286000" y="560023"/>
            <a:ext cx="13258800" cy="2602277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C9CD9CA3-F77B-4374-9E06-B649834FBC79}"/>
              </a:ext>
            </a:extLst>
          </p:cNvPr>
          <p:cNvSpPr txBox="1"/>
          <p:nvPr/>
        </p:nvSpPr>
        <p:spPr>
          <a:xfrm>
            <a:off x="6551242" y="6235358"/>
            <a:ext cx="4821608" cy="23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Goal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Explore relationships between two variables.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Visuals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Scatter Plot</a:t>
            </a:r>
          </a:p>
          <a:p>
            <a:pPr algn="l"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Interpretation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Positive correlation observed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B445A14-7A80-486B-9676-BAEE287C94F3}"/>
              </a:ext>
            </a:extLst>
          </p:cNvPr>
          <p:cNvSpPr txBox="1"/>
          <p:nvPr/>
        </p:nvSpPr>
        <p:spPr>
          <a:xfrm>
            <a:off x="12223894" y="6235358"/>
            <a:ext cx="4972863" cy="3599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Goal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Analyze interactions between three or more variables to uncover deeper patterns.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Techniques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Pairplot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, Heatmap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Examined relationships between RAM, Processor, and Price</a:t>
            </a:r>
          </a:p>
          <a:p>
            <a:pPr algn="l">
              <a:lnSpc>
                <a:spcPct val="200000"/>
              </a:lnSpc>
            </a:pP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45B05-8354-4129-8828-40DED303449D}"/>
              </a:ext>
            </a:extLst>
          </p:cNvPr>
          <p:cNvSpPr txBox="1"/>
          <p:nvPr/>
        </p:nvSpPr>
        <p:spPr>
          <a:xfrm>
            <a:off x="13388132" y="4250363"/>
            <a:ext cx="594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A688A-ABAC-4198-9EAF-E3D5837E8880}"/>
              </a:ext>
            </a:extLst>
          </p:cNvPr>
          <p:cNvSpPr txBox="1"/>
          <p:nvPr/>
        </p:nvSpPr>
        <p:spPr>
          <a:xfrm>
            <a:off x="7673132" y="4278590"/>
            <a:ext cx="5019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Bivariate Analysis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A51D496-E39E-4087-B25F-ED2B67651008}"/>
              </a:ext>
            </a:extLst>
          </p:cNvPr>
          <p:cNvSpPr/>
          <p:nvPr/>
        </p:nvSpPr>
        <p:spPr>
          <a:xfrm>
            <a:off x="810060" y="3727474"/>
            <a:ext cx="5019240" cy="1606588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--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78CF8-BF6D-4505-B265-88AC81027A91}"/>
              </a:ext>
            </a:extLst>
          </p:cNvPr>
          <p:cNvSpPr txBox="1"/>
          <p:nvPr/>
        </p:nvSpPr>
        <p:spPr>
          <a:xfrm>
            <a:off x="4038600" y="1232237"/>
            <a:ext cx="1196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Analysis[EDA]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EBEBE0C-1E69-4B52-8D70-6D5204E5EFBD}"/>
              </a:ext>
            </a:extLst>
          </p:cNvPr>
          <p:cNvSpPr/>
          <p:nvPr/>
        </p:nvSpPr>
        <p:spPr>
          <a:xfrm>
            <a:off x="6334560" y="3695700"/>
            <a:ext cx="5019240" cy="1606588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--</a:t>
            </a:r>
            <a:endParaRPr lang="en-IN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F31E811-697E-4371-868C-87495F1C1C9A}"/>
              </a:ext>
            </a:extLst>
          </p:cNvPr>
          <p:cNvSpPr/>
          <p:nvPr/>
        </p:nvSpPr>
        <p:spPr>
          <a:xfrm>
            <a:off x="12049560" y="3689312"/>
            <a:ext cx="5019240" cy="1606588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--</a:t>
            </a:r>
            <a:endParaRPr lang="en-IN" dirty="0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A08A435-CDE0-4E88-BEF5-412299C7053D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8</a:t>
            </a:r>
          </a:p>
        </p:txBody>
      </p:sp>
    </p:spTree>
    <p:extLst>
      <p:ext uri="{BB962C8B-B14F-4D97-AF65-F5344CB8AC3E}">
        <p14:creationId xmlns:p14="http://schemas.microsoft.com/office/powerpoint/2010/main" val="45098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13E4D1-AF8B-4D02-B722-F34DB993293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r="-18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D9B2B-22DC-4F7C-8D34-D41EDACF7926}"/>
              </a:ext>
            </a:extLst>
          </p:cNvPr>
          <p:cNvSpPr txBox="1"/>
          <p:nvPr/>
        </p:nvSpPr>
        <p:spPr>
          <a:xfrm>
            <a:off x="7467600" y="743158"/>
            <a:ext cx="879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C514FD9-3898-4FD8-9C6A-633B72282F88}"/>
              </a:ext>
            </a:extLst>
          </p:cNvPr>
          <p:cNvSpPr txBox="1"/>
          <p:nvPr/>
        </p:nvSpPr>
        <p:spPr>
          <a:xfrm>
            <a:off x="1676400" y="2716754"/>
            <a:ext cx="13127408" cy="521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Importance: Simplifies complex data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DAD40F0A-71E8-4A9E-835C-F484FBA464D3}"/>
              </a:ext>
            </a:extLst>
          </p:cNvPr>
          <p:cNvSpPr/>
          <p:nvPr/>
        </p:nvSpPr>
        <p:spPr>
          <a:xfrm>
            <a:off x="6019800" y="194214"/>
            <a:ext cx="6705600" cy="1975446"/>
          </a:xfrm>
          <a:custGeom>
            <a:avLst/>
            <a:gdLst/>
            <a:ahLst/>
            <a:cxnLst/>
            <a:rect l="l" t="t" r="r" b="b"/>
            <a:pathLst>
              <a:path w="6538970" h="2175694">
                <a:moveTo>
                  <a:pt x="0" y="0"/>
                </a:moveTo>
                <a:lnTo>
                  <a:pt x="6538970" y="0"/>
                </a:lnTo>
                <a:lnTo>
                  <a:pt x="6538970" y="2175693"/>
                </a:lnTo>
                <a:lnTo>
                  <a:pt x="0" y="217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70E43-C96E-4A93-ACE7-4AF20A850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" y="5305424"/>
            <a:ext cx="5524499" cy="392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BB64E-9D46-4443-AF61-BFD52A2C6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403" y="5350355"/>
            <a:ext cx="5257801" cy="392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CD2C6-832C-44CA-A5E3-2154F8EF5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0578" y="5305424"/>
            <a:ext cx="5257801" cy="3978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7F39989-D265-465A-9419-C002C00DCDBF}"/>
              </a:ext>
            </a:extLst>
          </p:cNvPr>
          <p:cNvSpPr txBox="1"/>
          <p:nvPr/>
        </p:nvSpPr>
        <p:spPr>
          <a:xfrm>
            <a:off x="1676400" y="3498644"/>
            <a:ext cx="14554200" cy="730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It create a visualizations to illustrate trends, preferences, and market dynamics in the laptop industry.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8761413-BB66-4648-80BD-3FFFB7E56CAD}"/>
              </a:ext>
            </a:extLst>
          </p:cNvPr>
          <p:cNvSpPr txBox="1"/>
          <p:nvPr/>
        </p:nvSpPr>
        <p:spPr>
          <a:xfrm>
            <a:off x="2078860" y="9611392"/>
            <a:ext cx="1058601" cy="26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  <a:spcBef>
                <a:spcPct val="0"/>
              </a:spcBef>
            </a:pPr>
            <a:r>
              <a:rPr lang="en-US" sz="1580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PAGE 9</a:t>
            </a:r>
          </a:p>
        </p:txBody>
      </p:sp>
    </p:spTree>
    <p:extLst>
      <p:ext uri="{BB962C8B-B14F-4D97-AF65-F5344CB8AC3E}">
        <p14:creationId xmlns:p14="http://schemas.microsoft.com/office/powerpoint/2010/main" val="377326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645</Words>
  <Application>Microsoft Office PowerPoint</Application>
  <PresentationFormat>Custom</PresentationFormat>
  <Paragraphs>104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Courier New</vt:lpstr>
      <vt:lpstr>Calibri</vt:lpstr>
      <vt:lpstr>Arial</vt:lpstr>
      <vt:lpstr>Times New Roman</vt:lpstr>
      <vt:lpstr>Montserrat Bold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Sci Fi Computer Technology Presentation</dc:title>
  <cp:lastModifiedBy>movirajmoviraj@gmail.com</cp:lastModifiedBy>
  <cp:revision>14</cp:revision>
  <dcterms:created xsi:type="dcterms:W3CDTF">2006-08-16T00:00:00Z</dcterms:created>
  <dcterms:modified xsi:type="dcterms:W3CDTF">2025-07-21T15:02:45Z</dcterms:modified>
  <dc:identifier>DAGtlnVILlc</dc:identifier>
</cp:coreProperties>
</file>